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7"/>
  </p:notesMasterIdLst>
  <p:handoutMasterIdLst>
    <p:handoutMasterId r:id="rId28"/>
  </p:handoutMasterIdLst>
  <p:sldIdLst>
    <p:sldId id="570" r:id="rId2"/>
    <p:sldId id="764" r:id="rId3"/>
    <p:sldId id="765" r:id="rId4"/>
    <p:sldId id="761" r:id="rId5"/>
    <p:sldId id="762" r:id="rId6"/>
    <p:sldId id="763" r:id="rId7"/>
    <p:sldId id="746" r:id="rId8"/>
    <p:sldId id="774" r:id="rId9"/>
    <p:sldId id="775" r:id="rId10"/>
    <p:sldId id="776" r:id="rId11"/>
    <p:sldId id="781" r:id="rId12"/>
    <p:sldId id="777" r:id="rId13"/>
    <p:sldId id="778" r:id="rId14"/>
    <p:sldId id="779" r:id="rId15"/>
    <p:sldId id="780" r:id="rId16"/>
    <p:sldId id="782" r:id="rId17"/>
    <p:sldId id="783" r:id="rId18"/>
    <p:sldId id="784" r:id="rId19"/>
    <p:sldId id="785" r:id="rId20"/>
    <p:sldId id="786" r:id="rId21"/>
    <p:sldId id="787" r:id="rId22"/>
    <p:sldId id="788" r:id="rId23"/>
    <p:sldId id="789" r:id="rId24"/>
    <p:sldId id="790" r:id="rId25"/>
    <p:sldId id="460" r:id="rId26"/>
  </p:sldIdLst>
  <p:sldSz cx="9144000" cy="6858000" type="screen4x3"/>
  <p:notesSz cx="6881813" cy="92964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Content" id="{F0578A4B-B5C8-4AF0-97DB-2598DA6B9C6D}">
          <p14:sldIdLst>
            <p14:sldId id="570"/>
            <p14:sldId id="764"/>
            <p14:sldId id="765"/>
          </p14:sldIdLst>
        </p14:section>
        <p14:section name="Why Design Patterns?" id="{A6A3006E-E5F9-422A-9221-E9724BE20A8B}">
          <p14:sldIdLst>
            <p14:sldId id="761"/>
            <p14:sldId id="762"/>
            <p14:sldId id="763"/>
          </p14:sldIdLst>
        </p14:section>
        <p14:section name="Types of Design Patterns" id="{B62BA640-4F8C-4C97-89A8-794A811179CA}">
          <p14:sldIdLst>
            <p14:sldId id="746"/>
            <p14:sldId id="774"/>
            <p14:sldId id="775"/>
            <p14:sldId id="776"/>
            <p14:sldId id="781"/>
            <p14:sldId id="777"/>
            <p14:sldId id="778"/>
            <p14:sldId id="779"/>
            <p14:sldId id="780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4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FFFF"/>
    <a:srgbClr val="9BCC00"/>
    <a:srgbClr val="9ED000"/>
    <a:srgbClr val="F4FCD8"/>
    <a:srgbClr val="E8FFC8"/>
    <a:srgbClr val="FAF7C8"/>
    <a:srgbClr val="FAF8C8"/>
    <a:srgbClr val="F5FFC2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7" autoAdjust="0"/>
    <p:restoredTop sz="94468" autoAdjust="0"/>
  </p:normalViewPr>
  <p:slideViewPr>
    <p:cSldViewPr>
      <p:cViewPr varScale="1">
        <p:scale>
          <a:sx n="108" d="100"/>
          <a:sy n="108" d="100"/>
        </p:scale>
        <p:origin x="151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03/30/2018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03/30/2018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0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7600" y="698500"/>
            <a:ext cx="4646613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481" y="4416099"/>
            <a:ext cx="5504853" cy="418245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8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7600" y="698500"/>
            <a:ext cx="4646613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98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481" y="4416099"/>
            <a:ext cx="5504853" cy="418245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7600" y="698500"/>
            <a:ext cx="4646613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29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481" y="4416099"/>
            <a:ext cx="5504853" cy="418245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8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8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/>
              <a:t>http://academy.telerik.com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7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</a:p>
        </p:txBody>
      </p:sp>
    </p:spTree>
    <p:extLst>
      <p:ext uri="{BB962C8B-B14F-4D97-AF65-F5344CB8AC3E}">
        <p14:creationId xmlns:p14="http://schemas.microsoft.com/office/powerpoint/2010/main" val="331165943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7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8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99950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Course web site URL</a:t>
            </a: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51" name="TextBox 5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</a:p>
          </p:txBody>
        </p:sp>
        <p:sp>
          <p:nvSpPr>
            <p:cNvPr id="52" name="TextBox 5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53" name="TextBox 5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54" name="TextBox 5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</a:p>
          </p:txBody>
        </p:sp>
        <p:sp>
          <p:nvSpPr>
            <p:cNvPr id="55" name="TextBox 5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</a:p>
          </p:txBody>
        </p:sp>
        <p:sp>
          <p:nvSpPr>
            <p:cNvPr id="56" name="TextBox 5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</a:p>
          </p:txBody>
        </p:sp>
        <p:sp>
          <p:nvSpPr>
            <p:cNvPr id="57" name="TextBox 5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</a:p>
          </p:txBody>
        </p:sp>
        <p:sp>
          <p:nvSpPr>
            <p:cNvPr id="58" name="TextBox 5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59" name="TextBox 5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</a:p>
          </p:txBody>
        </p:sp>
        <p:sp>
          <p:nvSpPr>
            <p:cNvPr id="60" name="TextBox 5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</a:p>
          </p:txBody>
        </p:sp>
        <p:sp>
          <p:nvSpPr>
            <p:cNvPr id="61" name="TextBox 6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</a:p>
          </p:txBody>
        </p:sp>
        <p:sp>
          <p:nvSpPr>
            <p:cNvPr id="62" name="TextBox 6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</a:p>
          </p:txBody>
        </p:sp>
        <p:sp>
          <p:nvSpPr>
            <p:cNvPr id="63" name="TextBox 6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</a:p>
          </p:txBody>
        </p:sp>
        <p:sp>
          <p:nvSpPr>
            <p:cNvPr id="64" name="TextBox 6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</a:p>
          </p:txBody>
        </p:sp>
        <p:sp>
          <p:nvSpPr>
            <p:cNvPr id="65" name="TextBox 6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</a:p>
          </p:txBody>
        </p:sp>
        <p:sp>
          <p:nvSpPr>
            <p:cNvPr id="66" name="TextBox 6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</a:p>
          </p:txBody>
        </p:sp>
        <p:sp>
          <p:nvSpPr>
            <p:cNvPr id="67" name="TextBox 6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</a:p>
          </p:txBody>
        </p:sp>
        <p:sp>
          <p:nvSpPr>
            <p:cNvPr id="68" name="TextBox 6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</a:p>
          </p:txBody>
        </p:sp>
        <p:sp>
          <p:nvSpPr>
            <p:cNvPr id="69" name="TextBox 6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</a:p>
          </p:txBody>
        </p:sp>
      </p:grpSp>
      <p:sp>
        <p:nvSpPr>
          <p:cNvPr id="70" name="TextBox 6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1" name="TextBox 7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2" name="TextBox 7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3" name="TextBox 7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4" name="TextBox 7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5" name="TextBox 7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76" name="TextBox 7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7" name="TextBox 7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8" name="TextBox 7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9" name="TextBox 7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80" name="TextBox 7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</p:txBody>
      </p:sp>
      <p:sp>
        <p:nvSpPr>
          <p:cNvPr id="81" name="TextBox 8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82" name="TextBox 8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83" name="TextBox 8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4" name="TextBox 8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85" name="TextBox 8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86" name="TextBox 8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7" name="TextBox 8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88" name="Rectangle 8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89" name="TextBox 8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8626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</p:spTree>
    <p:extLst>
      <p:ext uri="{BB962C8B-B14F-4D97-AF65-F5344CB8AC3E}">
        <p14:creationId xmlns:p14="http://schemas.microsoft.com/office/powerpoint/2010/main" val="271790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Course web site URL</a:t>
            </a: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9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4" r:id="rId7"/>
    <p:sldLayoutId id="2147483703" r:id="rId8"/>
  </p:sldLayoutIdLst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cademy.telerik.com/" TargetMode="Externa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11" Type="http://schemas.openxmlformats.org/officeDocument/2006/relationships/image" Target="../media/image28.gi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8229600" cy="1524000"/>
          </a:xfrm>
        </p:spPr>
        <p:txBody>
          <a:bodyPr/>
          <a:lstStyle/>
          <a:p>
            <a:r>
              <a:rPr lang="en-US" sz="6000" dirty="0"/>
              <a:t>Introduction to</a:t>
            </a:r>
            <a:br>
              <a:rPr lang="en-US" sz="6000" dirty="0"/>
            </a:br>
            <a:r>
              <a:rPr lang="en-US" sz="6000" dirty="0"/>
              <a:t>Design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40880"/>
            <a:ext cx="8229600" cy="645320"/>
          </a:xfrm>
        </p:spPr>
        <p:txBody>
          <a:bodyPr/>
          <a:lstStyle/>
          <a:p>
            <a:r>
              <a:rPr lang="en-US" dirty="0"/>
              <a:t>General and reusable solutions to </a:t>
            </a:r>
            <a:br>
              <a:rPr lang="en-US" dirty="0"/>
            </a:br>
            <a:r>
              <a:rPr lang="en-US" dirty="0"/>
              <a:t>common problems in software design</a:t>
            </a:r>
          </a:p>
        </p:txBody>
      </p:sp>
      <p:pic>
        <p:nvPicPr>
          <p:cNvPr id="9220" name="Picture 4" descr="http://assets.devx.com/articlefigs/JavaDesignPatterns_Fig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991">
            <a:off x="749553" y="1266060"/>
            <a:ext cx="1916125" cy="22542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www.candesprojects.com/wp-content/uploads/2009/10/designpatternscard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40" y="4495800"/>
            <a:ext cx="3083561" cy="20008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52886" y="5802868"/>
            <a:ext cx="3990513" cy="400110"/>
          </a:xfrm>
        </p:spPr>
        <p:txBody>
          <a:bodyPr/>
          <a:lstStyle/>
          <a:p>
            <a:r>
              <a:rPr lang="en-US" dirty="0"/>
              <a:t>Telerik Software Academy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352887" y="6107668"/>
            <a:ext cx="3990513" cy="369332"/>
          </a:xfrm>
        </p:spPr>
        <p:txBody>
          <a:bodyPr/>
          <a:lstStyle/>
          <a:p>
            <a:r>
              <a:rPr lang="en-US" dirty="0">
                <a:hlinkClick r:id="rId5"/>
              </a:rPr>
              <a:t>http://academy.telerik.com</a:t>
            </a:r>
            <a:r>
              <a:rPr lang="en-US" dirty="0"/>
              <a:t> 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52887" y="5428225"/>
            <a:ext cx="3990513" cy="461665"/>
          </a:xfrm>
        </p:spPr>
        <p:txBody>
          <a:bodyPr/>
          <a:lstStyle/>
          <a:p>
            <a:r>
              <a:rPr lang="en-US" dirty="0"/>
              <a:t>High-Quality Code</a:t>
            </a:r>
          </a:p>
        </p:txBody>
      </p:sp>
    </p:spTree>
    <p:extLst>
      <p:ext uri="{BB962C8B-B14F-4D97-AF65-F5344CB8AC3E}">
        <p14:creationId xmlns:p14="http://schemas.microsoft.com/office/powerpoint/2010/main" val="1546792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Behavioral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Chain of Responsibility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Iterator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Template Method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Strategy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Observer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Mediator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Memento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Interpreter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Visitor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066800"/>
            <a:ext cx="1404257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6" descr="http://smallbusiness.chron.com/DM-Resize/photos.demandstudios.com/getty/article/184/62/AA008801_XS.jpg?w=410&amp;h=410&amp;keep_ratio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1042358"/>
            <a:ext cx="1676400" cy="167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510777"/>
            <a:ext cx="2286000" cy="940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http://sourcemaking.com/files/sm/images/patterns/Template_method_examp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168230"/>
            <a:ext cx="1680634" cy="1283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ourcemaking.com/files/sm/images/patterns/Strategy_example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26" y="3019036"/>
            <a:ext cx="2387094" cy="1107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381" y="4666704"/>
            <a:ext cx="2857500" cy="1186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543" y="4267200"/>
            <a:ext cx="3214641" cy="1070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2" descr="http://sourcemaking.com/files/sm/images/patterns/State_example1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84" y="3135905"/>
            <a:ext cx="1876942" cy="902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sourcemaking.com/files/sm/images/patterns/Interpreter_example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585402"/>
            <a:ext cx="1254772" cy="935937"/>
          </a:xfrm>
          <a:prstGeom prst="round2DiagRect">
            <a:avLst>
              <a:gd name="adj1" fmla="val 16667"/>
              <a:gd name="adj2" fmla="val 125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sourcemaking.com/files/sm/images/patterns/Visitor_example1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369" y="5503260"/>
            <a:ext cx="1389311" cy="1036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6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Active Object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Double Checked Locking</a:t>
            </a:r>
            <a:r>
              <a:rPr lang="en-US" dirty="0"/>
              <a:t> pattern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 Object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An object to can be safely used by many threads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Read-Write Lock</a:t>
            </a:r>
            <a:r>
              <a:rPr lang="en-US" dirty="0"/>
              <a:t> pattern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Thread Pool</a:t>
            </a:r>
            <a:r>
              <a:rPr lang="en-US" dirty="0"/>
              <a:t> pattern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A number of threads are created to perform a number of tasks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And many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Architectural patterns </a:t>
            </a:r>
            <a:r>
              <a:rPr lang="en-US" dirty="0"/>
              <a:t>(systems design)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Client-Server Architecture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3-Tier Architecture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Client, Business and Data  layers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Multi-Tier Architecture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MVC (Model-View-Controller)</a:t>
            </a:r>
            <a:endParaRPr lang="en-US" b="0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MVP (Model-View-Presenter)</a:t>
            </a:r>
            <a:endParaRPr lang="en-US" b="0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MVVM (Model-View-</a:t>
            </a:r>
            <a:r>
              <a:rPr lang="en-US" dirty="0" err="1"/>
              <a:t>ViewModel</a:t>
            </a:r>
            <a:r>
              <a:rPr lang="en-US" dirty="0"/>
              <a:t>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SOA (Service-Oriented Architecture)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Using reusable building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5400"/>
            <a:ext cx="2681748" cy="16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22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Multi-Tier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7606306" cy="55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98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 (MVC)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054" name="Picture 6" descr="Page Controller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2" y="1066800"/>
            <a:ext cx="4495800" cy="31841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esri.com/news/arcuser/0609/graphics/aspnetmvc_1_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02" y="1173946"/>
            <a:ext cx="4265898" cy="28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programering.com/images/remote/ZnJvbT1jbmJsb2dzJnVybD1tbDJadU1rVk45MWJ2VWpONUVUTTA4aWV1bFdZTjlTYnZOMlh6ZDJic0ptYmo5U2J2Tm1MemQyYnNKbWJqNXljbGRXWXRsMkx2b0RjMFJIYQ.jp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026003"/>
            <a:ext cx="4762500" cy="2428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31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 vs. MVVM Patterns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28600" y="5410200"/>
            <a:ext cx="8686800" cy="1143000"/>
          </a:xfrm>
        </p:spPr>
        <p:txBody>
          <a:bodyPr/>
          <a:lstStyle/>
          <a:p>
            <a:r>
              <a:rPr lang="en-US" sz="3000" dirty="0"/>
              <a:t>MVVM is like MVP but leverages the platform's build-in bi-directional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binding </a:t>
            </a:r>
            <a:r>
              <a:rPr lang="en-US" sz="3000" dirty="0"/>
              <a:t>mechanisms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2290" name="Picture 2" descr="http://sureshkumarveluswamy.files.wordpress.com/2010/07/mvp-and-mvv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0" y="1035840"/>
            <a:ext cx="7832040" cy="4221960"/>
          </a:xfrm>
          <a:prstGeom prst="roundRect">
            <a:avLst>
              <a:gd name="adj" fmla="val 340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35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and Other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SOLID</a:t>
            </a:r>
            <a:r>
              <a:rPr lang="en-US" dirty="0"/>
              <a:t> Principles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SRP</a:t>
            </a:r>
            <a:r>
              <a:rPr lang="en-US" dirty="0">
                <a:solidFill>
                  <a:srgbClr val="F5FFC2"/>
                </a:solidFill>
              </a:rPr>
              <a:t> – Single </a:t>
            </a:r>
            <a:r>
              <a:rPr lang="en-US" dirty="0"/>
              <a:t>Responsibility Principle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OCP</a:t>
            </a:r>
            <a:r>
              <a:rPr lang="en-US" dirty="0">
                <a:solidFill>
                  <a:srgbClr val="F5FFC2"/>
                </a:solidFill>
              </a:rPr>
              <a:t> – Open/Closed Principle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LSP</a:t>
            </a:r>
            <a:r>
              <a:rPr lang="en-US" dirty="0">
                <a:solidFill>
                  <a:srgbClr val="F5FFC2"/>
                </a:solidFill>
              </a:rPr>
              <a:t> – </a:t>
            </a:r>
            <a:r>
              <a:rPr lang="en-US" dirty="0" err="1">
                <a:solidFill>
                  <a:srgbClr val="F5FFC2"/>
                </a:solidFill>
              </a:rPr>
              <a:t>Liskov</a:t>
            </a:r>
            <a:r>
              <a:rPr lang="en-US" dirty="0">
                <a:solidFill>
                  <a:srgbClr val="F5FFC2"/>
                </a:solidFill>
              </a:rPr>
              <a:t> Substitution Principle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ISP</a:t>
            </a:r>
            <a:r>
              <a:rPr lang="en-US" dirty="0">
                <a:solidFill>
                  <a:srgbClr val="F5FFC2"/>
                </a:solidFill>
              </a:rPr>
              <a:t> – Interface Segregation Principle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DIP</a:t>
            </a:r>
            <a:r>
              <a:rPr lang="en-US" dirty="0">
                <a:solidFill>
                  <a:srgbClr val="F5FFC2"/>
                </a:solidFill>
              </a:rPr>
              <a:t> – Dependency Inversion Principle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DRY</a:t>
            </a:r>
            <a:r>
              <a:rPr lang="en-US" dirty="0"/>
              <a:t> – Don't Repeat Yourself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YAGNI</a:t>
            </a:r>
            <a:r>
              <a:rPr lang="en-US" dirty="0"/>
              <a:t> – You Aren't </a:t>
            </a:r>
            <a:r>
              <a:rPr lang="en-US" dirty="0" err="1"/>
              <a:t>Gonna</a:t>
            </a:r>
            <a:r>
              <a:rPr lang="en-US" dirty="0"/>
              <a:t> Need It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KISS</a:t>
            </a:r>
            <a:r>
              <a:rPr lang="en-US" dirty="0"/>
              <a:t> – Keep It Simple, Stupid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146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1200"/>
            <a:ext cx="16891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46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SRP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447800"/>
            <a:ext cx="8001000" cy="15850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"The Single Responsibility Principle states that every object should have a single responsibility, and that responsibility should be entirely encapsulated by the class."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images.cheezburger.com/completestore/2011/8/14/2c2601bd-c0aa-4d5c-958a-64a369ed75a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3"/>
          <a:stretch/>
        </p:blipFill>
        <p:spPr bwMode="auto">
          <a:xfrm>
            <a:off x="5791197" y="3840580"/>
            <a:ext cx="2929467" cy="21144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9667" y="4191000"/>
            <a:ext cx="4690533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"There should never be more than one reason for a class to change."</a:t>
            </a:r>
            <a:endParaRPr lang="en-US" sz="2400" dirty="0"/>
          </a:p>
          <a:p>
            <a:pPr algn="r"/>
            <a:r>
              <a:rPr lang="en-US" sz="2400" b="1" dirty="0"/>
              <a:t>Robert C. “Uncle Bob” Martin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8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OCP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066800"/>
            <a:ext cx="8001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"The Open / Closed Principle states that software entities (classes, modules, functions, etc.) should be open for extension, but closed for modification."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2971800"/>
            <a:ext cx="8686800" cy="579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to Extension </a:t>
            </a:r>
          </a:p>
          <a:p>
            <a:pPr lvl="1"/>
            <a:r>
              <a:rPr lang="en-US" dirty="0"/>
              <a:t>New behavior can be added in the future 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Closed to Modification </a:t>
            </a:r>
            <a:endParaRPr lang="en-US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required 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3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"The </a:t>
            </a:r>
            <a:r>
              <a:rPr lang="en-US" sz="2400" b="1" i="1" dirty="0" err="1"/>
              <a:t>Liskov</a:t>
            </a:r>
            <a:r>
              <a:rPr lang="en-US" sz="2400" b="1" i="1" dirty="0"/>
              <a:t> Substitution Principle states that Subtypes must be substitutable for their base types."</a:t>
            </a:r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700" y="3429000"/>
            <a:ext cx="8686800" cy="579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Substitutability – child classes must not</a:t>
            </a:r>
          </a:p>
          <a:p>
            <a:pPr lvl="1"/>
            <a:r>
              <a:rPr lang="en-US" dirty="0"/>
              <a:t>Remove base class behavior</a:t>
            </a:r>
          </a:p>
          <a:p>
            <a:pPr lvl="1"/>
            <a:r>
              <a:rPr lang="en-US" dirty="0"/>
              <a:t>Violate base class invariants</a:t>
            </a:r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4411133"/>
            <a:ext cx="2590800" cy="18531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Design Patterns 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44748"/>
            <a:ext cx="8686800" cy="5943600"/>
          </a:xfrm>
        </p:spPr>
        <p:txBody>
          <a:bodyPr/>
          <a:lstStyle/>
          <a:p>
            <a:r>
              <a:rPr lang="en-US" dirty="0"/>
              <a:t>General, repeatable and reusable solution to a common problem in software design</a:t>
            </a:r>
          </a:p>
          <a:p>
            <a:r>
              <a:rPr lang="en-US" dirty="0"/>
              <a:t>Problem/solution pairs within a given context</a:t>
            </a:r>
          </a:p>
          <a:p>
            <a:pPr lvl="2"/>
            <a:r>
              <a:rPr lang="en-US" dirty="0"/>
              <a:t>Aren't a finished design that can be transformed directly into code</a:t>
            </a:r>
          </a:p>
          <a:p>
            <a:pPr lvl="2"/>
            <a:r>
              <a:rPr lang="en-US" dirty="0"/>
              <a:t>Not code snippets</a:t>
            </a:r>
          </a:p>
          <a:p>
            <a:pPr lvl="2"/>
            <a:r>
              <a:rPr lang="en-US" dirty="0"/>
              <a:t>Not algorithms</a:t>
            </a:r>
          </a:p>
          <a:p>
            <a:pPr lvl="2"/>
            <a:r>
              <a:rPr lang="en-US" dirty="0"/>
              <a:t>Not components/libraries</a:t>
            </a:r>
          </a:p>
          <a:p>
            <a:r>
              <a:rPr lang="en-US" dirty="0"/>
              <a:t>Templates for solving certain OOP problems</a:t>
            </a:r>
          </a:p>
          <a:p>
            <a:r>
              <a:rPr lang="en-US" dirty="0"/>
              <a:t>With names to identify and talk about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5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"The Interface Segregation Principle states that Clients should not be forced to depend on methods they do not use."</a:t>
            </a:r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353931"/>
            <a:ext cx="4648200" cy="3045737"/>
          </a:xfrm>
        </p:spPr>
        <p:txBody>
          <a:bodyPr/>
          <a:lstStyle/>
          <a:p>
            <a:r>
              <a:rPr lang="en-US" dirty="0"/>
              <a:t>Prefer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small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cohesive</a:t>
            </a:r>
            <a:r>
              <a:rPr lang="en-US" dirty="0"/>
              <a:t> interfaces</a:t>
            </a:r>
          </a:p>
          <a:p>
            <a:r>
              <a:rPr lang="en-US" dirty="0"/>
              <a:t>Divide "fat" interfaces into smaller ones</a:t>
            </a:r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353931"/>
            <a:ext cx="3251200" cy="2438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46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" y="1505662"/>
            <a:ext cx="442535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"High-level modules should not depend on low-level modules. Both should depend on abstractions."</a:t>
            </a:r>
          </a:p>
          <a:p>
            <a:endParaRPr lang="en-US" sz="2400" b="1" i="1" dirty="0"/>
          </a:p>
          <a:p>
            <a:r>
              <a:rPr lang="en-US" sz="2400" b="1" i="1" dirty="0"/>
              <a:t>"Abstractions should not depend on details. Details should depend on abstractions."</a:t>
            </a:r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505200" cy="2379018"/>
          </a:xfrm>
          <a:prstGeom prst="roundRect">
            <a:avLst>
              <a:gd name="adj" fmla="val 63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14400"/>
            <a:ext cx="3505200" cy="24840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96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DRY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295399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"Every piece of knowledge must have a single, unambiguous representation in the system."</a:t>
            </a:r>
          </a:p>
          <a:p>
            <a:pPr algn="r"/>
            <a:r>
              <a:rPr lang="en-US" sz="2400" b="1" dirty="0"/>
              <a:t>The Pragmatic Programmer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8956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"Repetition in logic calls for abstraction. Repetition in process calls for automation."</a:t>
            </a:r>
          </a:p>
          <a:p>
            <a:pPr algn="r"/>
            <a:r>
              <a:rPr lang="en-US" sz="2400" b="1" dirty="0"/>
              <a:t>97 Things Every Programmer Should Know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98" y="4363083"/>
            <a:ext cx="4800600" cy="2042011"/>
          </a:xfrm>
        </p:spPr>
        <p:txBody>
          <a:bodyPr numCol="1"/>
          <a:lstStyle/>
          <a:p>
            <a:r>
              <a:rPr lang="en-US" dirty="0"/>
              <a:t>Variations include: </a:t>
            </a:r>
            <a:endParaRPr lang="en-US" b="0" dirty="0"/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Once and Only Once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Duplication Is Evil (DIE)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050" name="Picture 2" descr="http://www.malmin.co.uk/blog/wp-content/uploads/2014/03/dry_l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49" y="4572102"/>
            <a:ext cx="2438400" cy="16239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8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YAGNI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"A programmer should not add functionality until deemed necessary."</a:t>
            </a:r>
          </a:p>
          <a:p>
            <a:pPr algn="r"/>
            <a:r>
              <a:rPr lang="en-US" sz="2400" b="1" dirty="0"/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"Always implement things when you actually need them, never when you just foresee that you need them."</a:t>
            </a:r>
          </a:p>
          <a:p>
            <a:pPr algn="r"/>
            <a:r>
              <a:rPr lang="en-US" sz="2400" b="1" dirty="0"/>
              <a:t>Ron 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33" y="4153801"/>
            <a:ext cx="3352800" cy="2233398"/>
          </a:xfrm>
          <a:prstGeom prst="roundRect">
            <a:avLst>
              <a:gd name="adj" fmla="val 93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b="2885"/>
          <a:stretch/>
        </p:blipFill>
        <p:spPr bwMode="auto">
          <a:xfrm>
            <a:off x="753531" y="4191000"/>
            <a:ext cx="3048000" cy="2159001"/>
          </a:xfrm>
          <a:prstGeom prst="roundRect">
            <a:avLst>
              <a:gd name="adj" fmla="val 96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0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KISS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"Most systems work best if they are kept simple."</a:t>
            </a:r>
          </a:p>
          <a:p>
            <a:pPr algn="r"/>
            <a:r>
              <a:rPr lang="en-US" sz="2400" b="1" dirty="0"/>
              <a:t>U.S. Navy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"Simplicity should be a key goal in design and unnecessary complexity should be avoided."</a:t>
            </a:r>
          </a:p>
          <a:p>
            <a:pPr algn="r"/>
            <a:r>
              <a:rPr lang="en-US" sz="2400" b="1" dirty="0"/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43400"/>
            <a:ext cx="3581400" cy="210586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304" y="4343400"/>
            <a:ext cx="2596445" cy="21907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5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838200"/>
          </a:xfrm>
        </p:spPr>
        <p:txBody>
          <a:bodyPr/>
          <a:lstStyle/>
          <a:p>
            <a:r>
              <a:rPr lang="en-US" dirty="0"/>
              <a:t>Introduction to Design 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Design Patterns Are?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91200"/>
          </a:xfrm>
        </p:spPr>
        <p:txBody>
          <a:bodyPr/>
          <a:lstStyle/>
          <a:p>
            <a:r>
              <a:rPr lang="en-US" dirty="0"/>
              <a:t>What do patterns deal with?</a:t>
            </a:r>
          </a:p>
          <a:p>
            <a:pPr lvl="1"/>
            <a:r>
              <a:rPr lang="en-US" dirty="0"/>
              <a:t>Application and system design</a:t>
            </a:r>
          </a:p>
          <a:p>
            <a:pPr lvl="1"/>
            <a:r>
              <a:rPr lang="en-US" dirty="0"/>
              <a:t>Abstractions on top of code (code structure)</a:t>
            </a:r>
          </a:p>
          <a:p>
            <a:pPr lvl="1"/>
            <a:r>
              <a:rPr lang="en-US" dirty="0"/>
              <a:t>Relationships between classes or other collaborators</a:t>
            </a:r>
          </a:p>
          <a:p>
            <a:pPr lvl="1"/>
            <a:r>
              <a:rPr lang="en-US" dirty="0"/>
              <a:t>Problems that someone already solved</a:t>
            </a:r>
          </a:p>
          <a:p>
            <a:r>
              <a:rPr lang="en-US" dirty="0"/>
              <a:t>Can speed up the development process by providing tested, proven development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8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Benefits of Design Patterns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10600" cy="5638800"/>
          </a:xfrm>
        </p:spPr>
        <p:txBody>
          <a:bodyPr/>
          <a:lstStyle/>
          <a:p>
            <a:pPr marL="450850" indent="-4508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/>
            </a:pPr>
            <a:r>
              <a:rPr lang="en-GB" dirty="0"/>
              <a:t>Improves system and application design</a:t>
            </a:r>
          </a:p>
          <a:p>
            <a:pPr marL="450850" indent="-4508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/>
            </a:pPr>
            <a:r>
              <a:rPr lang="en-GB" dirty="0"/>
              <a:t>Design patterns enable large-scale reuse of software architectures</a:t>
            </a:r>
          </a:p>
          <a:p>
            <a:pPr marL="901700" lvl="1" indent="-3635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dirty="0"/>
              <a:t>Help document how systems work</a:t>
            </a:r>
          </a:p>
          <a:p>
            <a:pPr marL="450850" indent="-4508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/>
            </a:pPr>
            <a:r>
              <a:rPr lang="en-GB" dirty="0"/>
              <a:t>Patterns explicitly capture expert knowledge and design trade-offs</a:t>
            </a:r>
          </a:p>
          <a:p>
            <a:pPr marL="798513" lvl="1" indent="-4508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dirty="0"/>
              <a:t>Provide a starting point for a solution</a:t>
            </a:r>
          </a:p>
          <a:p>
            <a:pPr marL="450850" indent="-4508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/>
            </a:pPr>
            <a:r>
              <a:rPr lang="en-GB" dirty="0"/>
              <a:t>Can speed production in a team</a:t>
            </a:r>
          </a:p>
          <a:p>
            <a:pPr marL="798513" lvl="1" indent="-4508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dirty="0"/>
              <a:t>Patterns help improve developer communication (shared language)</a:t>
            </a:r>
          </a:p>
          <a:p>
            <a:pPr marL="798513" lvl="1" indent="-4508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dirty="0"/>
              <a:t>Pattern names form a common vocabulary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7621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>
          <a:xfrm>
            <a:off x="762000" y="76200"/>
            <a:ext cx="8229600" cy="990600"/>
          </a:xfrm>
          <a:prstGeom prst="rect">
            <a:avLst/>
          </a:prstGeom>
          <a:ln/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When to </a:t>
            </a:r>
            <a:r>
              <a:rPr lang="en-GB"/>
              <a:t>Use Patterns</a:t>
            </a:r>
            <a:r>
              <a:rPr lang="en-GB" dirty="0"/>
              <a:t>?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Solutions to problems that recur with variations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 need for reuse if problem only arises in one context</a:t>
            </a:r>
          </a:p>
          <a:p>
            <a:pPr>
              <a:lnSpc>
                <a:spcPct val="100000"/>
              </a:lnSpc>
            </a:pPr>
            <a:r>
              <a:rPr lang="en-GB" dirty="0"/>
              <a:t>Solutions that require several steps: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Not all problems need all steps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Patterns can be overkill if solution is a simple linear set of instructions!</a:t>
            </a:r>
          </a:p>
          <a:p>
            <a:pPr>
              <a:lnSpc>
                <a:spcPct val="100000"/>
              </a:lnSpc>
            </a:pPr>
            <a:r>
              <a:rPr lang="en-GB" dirty="0"/>
              <a:t>Do not use patterns when not required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Overdesign is evil!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228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229600" cy="6096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Drawbacks of Design Patterns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534400" cy="5333999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Patterns do not lead to a direct code reuse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Patterns are deceptively simple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Teams may suffer from pattern overload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Patterns are validated by experience and discussion rather than by automated testing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Integrating patterns into the software development process is a human-intensive activity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Use patterns if you understand them well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0860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Types of Patterns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977021"/>
          </a:xfrm>
          <a:ln/>
        </p:spPr>
        <p:txBody>
          <a:bodyPr>
            <a:spAutoFit/>
          </a:bodyPr>
          <a:lstStyle/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Creational patterns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Deal with initializing and configuring classes and objects</a:t>
            </a:r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Structural patterns</a:t>
            </a:r>
            <a:endParaRPr 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Describe ways to assemble objects to implement a new functionality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Composition of classes or objects</a:t>
            </a:r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Behavioral patterns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Deal with dynamic interactions among societies of classes and objects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they distribute responsibility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3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Creational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r>
              <a:rPr lang="en-US" dirty="0"/>
              <a:t>Singleton</a:t>
            </a:r>
          </a:p>
          <a:p>
            <a:r>
              <a:rPr lang="en-US" dirty="0"/>
              <a:t>Simple Factory</a:t>
            </a:r>
          </a:p>
          <a:p>
            <a:r>
              <a:rPr lang="en-US" dirty="0"/>
              <a:t>Factory Method</a:t>
            </a:r>
          </a:p>
          <a:p>
            <a:r>
              <a:rPr lang="en-US" dirty="0"/>
              <a:t>Abstract Factory</a:t>
            </a:r>
          </a:p>
          <a:p>
            <a:r>
              <a:rPr lang="en-US" dirty="0"/>
              <a:t>Builder</a:t>
            </a:r>
          </a:p>
          <a:p>
            <a:r>
              <a:rPr lang="en-US" dirty="0"/>
              <a:t>Prototype</a:t>
            </a:r>
          </a:p>
          <a:p>
            <a:r>
              <a:rPr lang="en-US" dirty="0"/>
              <a:t>Fluent Interface</a:t>
            </a:r>
          </a:p>
          <a:p>
            <a:r>
              <a:rPr lang="en-US" dirty="0"/>
              <a:t>Object Pool</a:t>
            </a:r>
          </a:p>
          <a:p>
            <a:r>
              <a:rPr lang="en-US" dirty="0"/>
              <a:t>Lazy 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838200"/>
            <a:ext cx="3810000" cy="105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057400"/>
            <a:ext cx="3373140" cy="1259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695" y="3429000"/>
            <a:ext cx="3133194" cy="1248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883" y="3479424"/>
            <a:ext cx="2928111" cy="1148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3" descr="http://sourcemaking.com/files/sm/images/patterns/Prototype_example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967615"/>
            <a:ext cx="3506894" cy="14217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3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Structural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Façade</a:t>
            </a:r>
          </a:p>
          <a:p>
            <a:r>
              <a:rPr lang="en-US" dirty="0"/>
              <a:t>Composite</a:t>
            </a:r>
          </a:p>
          <a:p>
            <a:r>
              <a:rPr lang="en-US" dirty="0"/>
              <a:t>Flyweight</a:t>
            </a:r>
          </a:p>
          <a:p>
            <a:r>
              <a:rPr lang="en-US" dirty="0"/>
              <a:t>Proxy</a:t>
            </a:r>
          </a:p>
          <a:p>
            <a:r>
              <a:rPr lang="en-US" dirty="0"/>
              <a:t>Decorator</a:t>
            </a:r>
          </a:p>
          <a:p>
            <a:r>
              <a:rPr lang="en-US" dirty="0"/>
              <a:t>Adapter</a:t>
            </a:r>
          </a:p>
          <a:p>
            <a:r>
              <a:rPr lang="en-US" dirty="0"/>
              <a:t>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9" descr="facad0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1066800"/>
            <a:ext cx="2758069" cy="1037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22" y="1023352"/>
            <a:ext cx="2584778" cy="1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sourcemaking.com/files/sm/images/patterns/Proxy_example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93498"/>
            <a:ext cx="2343150" cy="1426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ourcemaking.com/files/sm/images/patterns/Decorator_exampl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3" y="2412189"/>
            <a:ext cx="1902956" cy="1518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ourcemaking.com/files/sm/images/patterns/Adapter_realexample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32" y="3930337"/>
            <a:ext cx="1577340" cy="11830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578" y="4229346"/>
            <a:ext cx="3003460" cy="1270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 descr="http://www.woodeso.com/wp-content/uploads/2013/03/Picture-Tile-Desig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5270592"/>
            <a:ext cx="1676400" cy="13496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07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8912</TotalTime>
  <Words>948</Words>
  <Application>Microsoft Office PowerPoint</Application>
  <PresentationFormat>On-screen Show (4:3)</PresentationFormat>
  <Paragraphs>190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Cambria</vt:lpstr>
      <vt:lpstr>Consolas</vt:lpstr>
      <vt:lpstr>Corbel</vt:lpstr>
      <vt:lpstr>Wingdings 2</vt:lpstr>
      <vt:lpstr>Telerik Academy theme</vt:lpstr>
      <vt:lpstr>Introduction to Design Patterns</vt:lpstr>
      <vt:lpstr>What Design Patterns Are?</vt:lpstr>
      <vt:lpstr>What Design Patterns Are? (2)</vt:lpstr>
      <vt:lpstr>Benefits of Design Patterns</vt:lpstr>
      <vt:lpstr>PowerPoint Presentation</vt:lpstr>
      <vt:lpstr>Drawbacks of Design Patterns</vt:lpstr>
      <vt:lpstr>Three Main Types of Patterns</vt:lpstr>
      <vt:lpstr>List of Creational Patterns</vt:lpstr>
      <vt:lpstr>List of Structural Patterns</vt:lpstr>
      <vt:lpstr>List of Behavioral Patterns</vt:lpstr>
      <vt:lpstr>Concurrency patterns</vt:lpstr>
      <vt:lpstr>Architectural Patterns </vt:lpstr>
      <vt:lpstr>Multi-Tier Architecture</vt:lpstr>
      <vt:lpstr>Model-View-Controller (MVC)</vt:lpstr>
      <vt:lpstr>MVP vs. MVVM Patterns</vt:lpstr>
      <vt:lpstr>SOLID and Other Principles</vt:lpstr>
      <vt:lpstr>SRP</vt:lpstr>
      <vt:lpstr>OCP</vt:lpstr>
      <vt:lpstr>LSP</vt:lpstr>
      <vt:lpstr>ISP</vt:lpstr>
      <vt:lpstr>DIP</vt:lpstr>
      <vt:lpstr>DRY</vt:lpstr>
      <vt:lpstr>YAGNI</vt:lpstr>
      <vt:lpstr>KISS</vt:lpstr>
      <vt:lpstr>Introduction to Design Patterns</vt:lpstr>
    </vt:vector>
  </TitlesOfParts>
  <Company>Telerik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Unit Testing</dc:title>
  <dc:subject>Telerik Software Academy</dc:subject>
  <dc:creator>Svetlin Nakov;Nikolay Kostov</dc:creator>
  <cp:keywords>code, quality, code quality, C#, JS, programming</cp:keywords>
  <cp:lastModifiedBy>Lionel Nguyen</cp:lastModifiedBy>
  <cp:revision>1715</cp:revision>
  <dcterms:created xsi:type="dcterms:W3CDTF">2007-12-08T16:03:35Z</dcterms:created>
  <dcterms:modified xsi:type="dcterms:W3CDTF">2018-03-30T14:15:54Z</dcterms:modified>
  <cp:category>quality code, software engineering</cp:category>
</cp:coreProperties>
</file>